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4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3232B7-D377-4BE3-B422-8FF930E9BAF9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48A3C7-6C5F-4587-95E4-64E684937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3629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8A3C7-6C5F-4587-95E4-64E684937318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7300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4136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0105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96265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7575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9942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4592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24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0092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92683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22933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67157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AC29099-83C9-4AED-8581-F4FED15A875F}" type="datetimeFigureOut">
              <a:rPr lang="en-IN" smtClean="0"/>
              <a:t>03-08-2025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AE5A751-50E9-4B43-9D93-14338D1037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461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1" r:id="rId1"/>
    <p:sldLayoutId id="2147484142" r:id="rId2"/>
    <p:sldLayoutId id="2147484143" r:id="rId3"/>
    <p:sldLayoutId id="2147484144" r:id="rId4"/>
    <p:sldLayoutId id="2147484145" r:id="rId5"/>
    <p:sldLayoutId id="2147484146" r:id="rId6"/>
    <p:sldLayoutId id="2147484147" r:id="rId7"/>
    <p:sldLayoutId id="2147484148" r:id="rId8"/>
    <p:sldLayoutId id="2147484149" r:id="rId9"/>
    <p:sldLayoutId id="2147484150" r:id="rId10"/>
    <p:sldLayoutId id="2147484151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48000" b="-4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DAE6B-0941-8FB4-3405-FA12AB359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925904"/>
            <a:ext cx="8991600" cy="1645920"/>
          </a:xfrm>
        </p:spPr>
        <p:txBody>
          <a:bodyPr>
            <a:normAutofit fontScale="90000"/>
          </a:bodyPr>
          <a:lstStyle/>
          <a:p>
            <a:r>
              <a:rPr lang="en-US" dirty="0"/>
              <a:t>Grades vs. Growth: Rethinking What Success Means for Students and Parents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2AFBFD-4324-877A-1726-1A92D5662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75255" y="3825240"/>
            <a:ext cx="3469632" cy="2503096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Insights From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💡 Rasik Rahman A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🔍  Vishal R</a:t>
            </a:r>
          </a:p>
          <a:p>
            <a:pPr algn="l"/>
            <a:r>
              <a:rPr lang="en-IN" dirty="0">
                <a:solidFill>
                  <a:schemeClr val="bg1"/>
                </a:solidFill>
              </a:rPr>
              <a:t> 🛠  </a:t>
            </a:r>
            <a:r>
              <a:rPr lang="en-IN" dirty="0" err="1">
                <a:solidFill>
                  <a:schemeClr val="bg1"/>
                </a:solidFill>
              </a:rPr>
              <a:t>Maishak</a:t>
            </a:r>
            <a:r>
              <a:rPr lang="en-IN" dirty="0">
                <a:solidFill>
                  <a:schemeClr val="bg1"/>
                </a:solidFill>
              </a:rPr>
              <a:t> S</a:t>
            </a:r>
          </a:p>
          <a:p>
            <a:pPr algn="l"/>
            <a:r>
              <a:rPr lang="en-IN" dirty="0">
                <a:solidFill>
                  <a:schemeClr val="bg1"/>
                </a:solidFill>
              </a:rPr>
              <a:t>🎤  Ahamed </a:t>
            </a:r>
            <a:r>
              <a:rPr lang="en-IN" dirty="0" err="1">
                <a:solidFill>
                  <a:schemeClr val="bg1"/>
                </a:solidFill>
              </a:rPr>
              <a:t>Ahib</a:t>
            </a:r>
            <a:r>
              <a:rPr lang="en-IN" dirty="0">
                <a:solidFill>
                  <a:schemeClr val="bg1"/>
                </a:solidFill>
              </a:rPr>
              <a:t> Ali M.I</a:t>
            </a:r>
          </a:p>
        </p:txBody>
      </p:sp>
      <p:sp>
        <p:nvSpPr>
          <p:cNvPr id="4" name="AutoShape 2" descr="Google (Noto Color Emoji 16.0)">
            <a:extLst>
              <a:ext uri="{FF2B5EF4-FFF2-40B4-BE49-F238E27FC236}">
                <a16:creationId xmlns:a16="http://schemas.microsoft.com/office/drawing/2014/main" id="{92FA61A7-0237-E170-F436-6056FA8C1FC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41265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t="-37000" b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B92CF-B6B5-647B-E457-4C6B65326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547" y="709054"/>
            <a:ext cx="10215717" cy="1188720"/>
          </a:xfrm>
        </p:spPr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CC376-6D5A-2900-1628-EA6BE6572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547" y="2529889"/>
            <a:ext cx="9577013" cy="391024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⚫ Do marks really define who you are?</a:t>
            </a:r>
          </a:p>
          <a:p>
            <a:r>
              <a:rPr lang="en-US" sz="2400" dirty="0"/>
              <a:t>⚫ Grades measure performance, but not your potential or creativity.</a:t>
            </a:r>
          </a:p>
          <a:p>
            <a:r>
              <a:rPr lang="en-US" sz="2400" dirty="0"/>
              <a:t>⚫ True success comes from growth, resilience, and self-discovery.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IN" sz="2400" dirty="0"/>
              <a:t>Quote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IN" sz="2400" dirty="0"/>
              <a:t>   “</a:t>
            </a:r>
            <a:r>
              <a:rPr lang="en-US" sz="2400" dirty="0"/>
              <a:t>Everyone is a genius. But if you judge a fish by its ability to climb a </a:t>
            </a:r>
            <a:r>
              <a:rPr lang="en-US" sz="2400" dirty="0" err="1"/>
              <a:t>tree,it</a:t>
            </a:r>
            <a:r>
              <a:rPr lang="en-US" sz="2400" dirty="0"/>
              <a:t> will live its whole life believing it is stupid.“</a:t>
            </a:r>
          </a:p>
          <a:p>
            <a:pPr marL="0" indent="0">
              <a:buNone/>
            </a:pPr>
            <a:r>
              <a:rPr lang="en-US" sz="2400" dirty="0"/>
              <a:t>                                                                                        </a:t>
            </a:r>
          </a:p>
          <a:p>
            <a:pPr marL="0" indent="0">
              <a:buNone/>
            </a:pPr>
            <a:r>
              <a:rPr lang="en-US" sz="2400" dirty="0"/>
              <a:t>                                                                                            — Albert Einstein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2031938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6DF5F-C5B3-1466-B7A3-6C0005417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914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Grades or Growth: What Truly Defines Success?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E6A83F8-BB65-EFF2-F0C2-03ED0D3AEF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4366310"/>
              </p:ext>
            </p:extLst>
          </p:nvPr>
        </p:nvGraphicFramePr>
        <p:xfrm>
          <a:off x="757082" y="2327070"/>
          <a:ext cx="10687666" cy="390658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343833">
                  <a:extLst>
                    <a:ext uri="{9D8B030D-6E8A-4147-A177-3AD203B41FA5}">
                      <a16:colId xmlns:a16="http://schemas.microsoft.com/office/drawing/2014/main" val="2534569775"/>
                    </a:ext>
                  </a:extLst>
                </a:gridCol>
                <a:gridCol w="5343833">
                  <a:extLst>
                    <a:ext uri="{9D8B030D-6E8A-4147-A177-3AD203B41FA5}">
                      <a16:colId xmlns:a16="http://schemas.microsoft.com/office/drawing/2014/main" val="4293147193"/>
                    </a:ext>
                  </a:extLst>
                </a:gridCol>
              </a:tblGrid>
              <a:tr h="626978">
                <a:tc>
                  <a:txBody>
                    <a:bodyPr/>
                    <a:lstStyle/>
                    <a:p>
                      <a:pPr algn="ctr"/>
                      <a:r>
                        <a:rPr lang="en-IN" sz="3200" b="1" dirty="0"/>
                        <a:t>Grades</a:t>
                      </a:r>
                      <a:endParaRPr lang="en-IN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3200" dirty="0"/>
                        <a:t>Growth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5609899"/>
                  </a:ext>
                </a:extLst>
              </a:tr>
              <a:tr h="890969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/>
                        <a:t>Reflect in academic performance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Focus on learning and personal development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3192550"/>
                  </a:ext>
                </a:extLst>
              </a:tr>
              <a:tr h="606698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Measure test scores and results</a:t>
                      </a:r>
                      <a:endParaRPr lang="en-IN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Build skills, resilience, and creativity</a:t>
                      </a:r>
                      <a:endParaRPr lang="en-I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6081593"/>
                  </a:ext>
                </a:extLst>
              </a:tr>
              <a:tr h="890969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Can limit creativity and risk-taking</a:t>
                      </a:r>
                      <a:endParaRPr lang="en-IN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/>
                        <a:t>Continuous and long-term improvement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753417"/>
                  </a:ext>
                </a:extLst>
              </a:tr>
              <a:tr h="89096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Success seen as achieving high marks</a:t>
                      </a:r>
                      <a:endParaRPr lang="en-IN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/>
                        <a:t>Encourages curiosity and self-confidence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89571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3760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t="-37000" b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8EA98-D442-BA63-BAF1-2681E9E27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871" y="964692"/>
            <a:ext cx="9979742" cy="1188720"/>
          </a:xfrm>
        </p:spPr>
        <p:txBody>
          <a:bodyPr>
            <a:normAutofit/>
          </a:bodyPr>
          <a:lstStyle/>
          <a:p>
            <a:r>
              <a:rPr lang="en-US" dirty="0"/>
              <a:t>why parents think grades lead to success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82407-F352-A08C-8A29-AD1D1BB26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871" y="2697037"/>
            <a:ext cx="7729728" cy="3101983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2200" dirty="0"/>
              <a:t>⚫ Grades are easy to measure success</a:t>
            </a:r>
          </a:p>
          <a:p>
            <a:pPr algn="just">
              <a:lnSpc>
                <a:spcPct val="150000"/>
              </a:lnSpc>
            </a:pPr>
            <a:r>
              <a:rPr lang="en-US" sz="2200" dirty="0"/>
              <a:t>⚫ Good grades open doors to jobs and colleges</a:t>
            </a:r>
          </a:p>
          <a:p>
            <a:pPr algn="just">
              <a:lnSpc>
                <a:spcPct val="150000"/>
              </a:lnSpc>
            </a:pPr>
            <a:r>
              <a:rPr lang="en-US" sz="2200" dirty="0"/>
              <a:t>⚫ High marks improve career chances</a:t>
            </a:r>
          </a:p>
          <a:p>
            <a:pPr algn="just">
              <a:lnSpc>
                <a:spcPct val="150000"/>
              </a:lnSpc>
            </a:pPr>
            <a:r>
              <a:rPr lang="en-IN" sz="2200" dirty="0"/>
              <a:t>⚫ Parents believe grades ensure a secure future.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22307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5000"/>
            <a:lum/>
          </a:blip>
          <a:srcRect/>
          <a:stretch>
            <a:fillRect t="-38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2D51C-F386-AF06-7918-42FB96459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723" y="964692"/>
            <a:ext cx="10255045" cy="1188720"/>
          </a:xfrm>
        </p:spPr>
        <p:txBody>
          <a:bodyPr>
            <a:normAutofit/>
          </a:bodyPr>
          <a:lstStyle/>
          <a:p>
            <a:r>
              <a:rPr lang="en-US" dirty="0"/>
              <a:t>why society still believes in the power of grades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4593A-6498-3314-A1CF-DCC2FB4B3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723" y="2706869"/>
            <a:ext cx="7729728" cy="31019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200" dirty="0"/>
              <a:t>⚫ Grades offer a simple way to compare students.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⚫ High grades are linked to better job and college prospects.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⚫ High grades often represent family pride and social respect.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⚫ Society trusts grades as a sign of hard work and discipline.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959295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t="-37000" b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E95ED-C166-6A7D-8CBD-65440AA5F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723" y="964692"/>
            <a:ext cx="10304206" cy="1188720"/>
          </a:xfrm>
        </p:spPr>
        <p:txBody>
          <a:bodyPr>
            <a:normAutofit/>
          </a:bodyPr>
          <a:lstStyle/>
          <a:p>
            <a:r>
              <a:rPr lang="en-US" dirty="0"/>
              <a:t>What Today’s Students Think About Their Education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95F0A-4A23-054D-B805-C908A6C84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723" y="2657709"/>
            <a:ext cx="10451690" cy="3625104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200" dirty="0"/>
              <a:t>⚫ Many students believe that studying well defines them as a “good” or “successful”   person.</a:t>
            </a:r>
          </a:p>
          <a:p>
            <a:pPr algn="just">
              <a:lnSpc>
                <a:spcPct val="150000"/>
              </a:lnSpc>
            </a:pPr>
            <a:r>
              <a:rPr lang="en-US" sz="2200" dirty="0"/>
              <a:t>⚫  Students want their efforts to be recognized beyond just exam scores.</a:t>
            </a:r>
          </a:p>
          <a:p>
            <a:pPr algn="just">
              <a:lnSpc>
                <a:spcPct val="150000"/>
              </a:lnSpc>
            </a:pPr>
            <a:r>
              <a:rPr lang="en-US" sz="2200" dirty="0"/>
              <a:t>⚫  Education is seen as a way to secure a stable and successful future.</a:t>
            </a:r>
          </a:p>
          <a:p>
            <a:pPr algn="just">
              <a:lnSpc>
                <a:spcPct val="150000"/>
              </a:lnSpc>
            </a:pPr>
            <a:r>
              <a:rPr lang="en-US" sz="2200" dirty="0"/>
              <a:t>⚫ Students believe good grades bring respect and pride from parents and society.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740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12F97-D789-2DF2-C87E-31C73CE6C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890" y="704920"/>
            <a:ext cx="10271246" cy="1188720"/>
          </a:xfrm>
        </p:spPr>
        <p:txBody>
          <a:bodyPr>
            <a:normAutofit/>
          </a:bodyPr>
          <a:lstStyle/>
          <a:p>
            <a:r>
              <a:rPr lang="en-IN" dirty="0"/>
              <a:t>Students’ Goals vs. Parental Expectations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B2372C0-8EB7-CCE8-3B40-17B385BC6A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3322474"/>
              </p:ext>
            </p:extLst>
          </p:nvPr>
        </p:nvGraphicFramePr>
        <p:xfrm>
          <a:off x="1042219" y="2459099"/>
          <a:ext cx="10231917" cy="345008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014452">
                  <a:extLst>
                    <a:ext uri="{9D8B030D-6E8A-4147-A177-3AD203B41FA5}">
                      <a16:colId xmlns:a16="http://schemas.microsoft.com/office/drawing/2014/main" val="1189123688"/>
                    </a:ext>
                  </a:extLst>
                </a:gridCol>
                <a:gridCol w="5217465">
                  <a:extLst>
                    <a:ext uri="{9D8B030D-6E8A-4147-A177-3AD203B41FA5}">
                      <a16:colId xmlns:a16="http://schemas.microsoft.com/office/drawing/2014/main" val="4217874168"/>
                    </a:ext>
                  </a:extLst>
                </a:gridCol>
              </a:tblGrid>
              <a:tr h="700860">
                <a:tc>
                  <a:txBody>
                    <a:bodyPr/>
                    <a:lstStyle/>
                    <a:p>
                      <a:pPr algn="ctr"/>
                      <a:r>
                        <a:rPr lang="en-IN" sz="3200" dirty="0"/>
                        <a:t>Students Want</a:t>
                      </a:r>
                    </a:p>
                  </a:txBody>
                  <a:tcPr marL="67228" marR="6722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3200" dirty="0"/>
                        <a:t>Parents Expect</a:t>
                      </a:r>
                    </a:p>
                  </a:txBody>
                  <a:tcPr marL="67228" marR="67228" anchor="ctr"/>
                </a:tc>
                <a:extLst>
                  <a:ext uri="{0D108BD9-81ED-4DB2-BD59-A6C34878D82A}">
                    <a16:rowId xmlns:a16="http://schemas.microsoft.com/office/drawing/2014/main" val="1649768252"/>
                  </a:ext>
                </a:extLst>
              </a:tr>
              <a:tr h="687307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/>
                        <a:t>To follow their passion</a:t>
                      </a:r>
                    </a:p>
                  </a:txBody>
                  <a:tcPr marL="67228" marR="67228"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To choose a safe and stable job</a:t>
                      </a:r>
                      <a:endParaRPr lang="en-IN" sz="2400" dirty="0"/>
                    </a:p>
                  </a:txBody>
                  <a:tcPr marL="67228" marR="67228" anchor="ctr"/>
                </a:tc>
                <a:extLst>
                  <a:ext uri="{0D108BD9-81ED-4DB2-BD59-A6C34878D82A}">
                    <a16:rowId xmlns:a16="http://schemas.microsoft.com/office/drawing/2014/main" val="291331557"/>
                  </a:ext>
                </a:extLst>
              </a:tr>
              <a:tr h="68730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/>
                        <a:t>To explore different paths</a:t>
                      </a:r>
                    </a:p>
                  </a:txBody>
                  <a:tcPr marL="67228" marR="67228"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To stick to a clear, direct path</a:t>
                      </a:r>
                      <a:endParaRPr lang="en-IN" sz="2400" dirty="0"/>
                    </a:p>
                  </a:txBody>
                  <a:tcPr marL="67228" marR="67228" anchor="ctr"/>
                </a:tc>
                <a:extLst>
                  <a:ext uri="{0D108BD9-81ED-4DB2-BD59-A6C34878D82A}">
                    <a16:rowId xmlns:a16="http://schemas.microsoft.com/office/drawing/2014/main" val="2753883403"/>
                  </a:ext>
                </a:extLst>
              </a:tr>
              <a:tr h="68730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To enjoy what they do</a:t>
                      </a:r>
                      <a:endParaRPr lang="en-IN" sz="2400" dirty="0"/>
                    </a:p>
                  </a:txBody>
                  <a:tcPr marL="67228" marR="67228" anchor="ctr"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To earn a good income and status</a:t>
                      </a:r>
                      <a:endParaRPr lang="en-IN" sz="2400" dirty="0"/>
                    </a:p>
                  </a:txBody>
                  <a:tcPr marL="67228" marR="67228" anchor="ctr"/>
                </a:tc>
                <a:extLst>
                  <a:ext uri="{0D108BD9-81ED-4DB2-BD59-A6C34878D82A}">
                    <a16:rowId xmlns:a16="http://schemas.microsoft.com/office/drawing/2014/main" val="2442322219"/>
                  </a:ext>
                </a:extLst>
              </a:tr>
              <a:tr h="68730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To learn from mistakes and grow</a:t>
                      </a:r>
                      <a:endParaRPr lang="en-IN" sz="2400" dirty="0"/>
                    </a:p>
                  </a:txBody>
                  <a:tcPr marL="67228" marR="67228" anchor="ctr"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To avoid failure and take fewer risks</a:t>
                      </a:r>
                      <a:endParaRPr lang="en-IN" sz="2400" dirty="0"/>
                    </a:p>
                  </a:txBody>
                  <a:tcPr marL="67228" marR="67228" anchor="ctr"/>
                </a:tc>
                <a:extLst>
                  <a:ext uri="{0D108BD9-81ED-4DB2-BD59-A6C34878D82A}">
                    <a16:rowId xmlns:a16="http://schemas.microsoft.com/office/drawing/2014/main" val="4217835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75395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C69D0-61FB-6BBD-2FEE-FAC8D478D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555" y="964692"/>
            <a:ext cx="10205884" cy="1188720"/>
          </a:xfrm>
        </p:spPr>
        <p:txBody>
          <a:bodyPr>
            <a:normAutofit/>
          </a:bodyPr>
          <a:lstStyle/>
          <a:p>
            <a:r>
              <a:rPr lang="en-US" dirty="0"/>
              <a:t>Jack Ma’s Story: Growth Beyond Grades and Failures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0D668-9191-49EB-EA16-EA3E40EF7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2555" y="2697037"/>
            <a:ext cx="7729728" cy="31019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200" dirty="0"/>
              <a:t>⚫  Early Life and Education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⚫  </a:t>
            </a:r>
            <a:r>
              <a:rPr lang="en-IN" sz="2200" dirty="0"/>
              <a:t>Facing Rejections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⚫  </a:t>
            </a:r>
            <a:r>
              <a:rPr lang="en-IN" sz="2200" dirty="0"/>
              <a:t>Vision for the Internet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⚫  </a:t>
            </a:r>
            <a:r>
              <a:rPr lang="en-IN" sz="2200" dirty="0"/>
              <a:t>Achieving Success Through Persistence</a:t>
            </a:r>
            <a:endParaRPr lang="en-US" sz="2200" dirty="0"/>
          </a:p>
        </p:txBody>
      </p:sp>
      <p:sp>
        <p:nvSpPr>
          <p:cNvPr id="17" name="Rectangle 1">
            <a:extLst>
              <a:ext uri="{FF2B5EF4-FFF2-40B4-BE49-F238E27FC236}">
                <a16:creationId xmlns:a16="http://schemas.microsoft.com/office/drawing/2014/main" id="{28028287-DB68-E189-84B1-A88916110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4405E8A-BA7C-004A-1826-5E5DF2ADB6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288" y="1559052"/>
            <a:ext cx="4019422" cy="56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2564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FD688-70BF-191B-4B07-46E1E7843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065" y="964692"/>
            <a:ext cx="10087896" cy="1188720"/>
          </a:xfrm>
        </p:spPr>
        <p:txBody>
          <a:bodyPr>
            <a:normAutofit/>
          </a:bodyPr>
          <a:lstStyle/>
          <a:p>
            <a:r>
              <a:rPr lang="en-US" dirty="0"/>
              <a:t>Summary: Learning and Growing Always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70558-F3BB-B00A-76D5-7AB4EFF3E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065" y="2716702"/>
            <a:ext cx="9724890" cy="310198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200" dirty="0"/>
              <a:t>⚫  Grades show what you know now — Growth shows what you can become.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⚫  Grades End at School — Growth Lasts a Lifetime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⚫  Growth Makes You Unique — Grades Make You a Number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2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506793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arcel">
  <a:themeElements>
    <a:clrScheme name="Custom 2">
      <a:dk1>
        <a:srgbClr val="000000"/>
      </a:dk1>
      <a:lt1>
        <a:srgbClr val="E5E5E5"/>
      </a:lt1>
      <a:dk2>
        <a:srgbClr val="4A5356"/>
      </a:dk2>
      <a:lt2>
        <a:srgbClr val="E8E3CE"/>
      </a:lt2>
      <a:accent1>
        <a:srgbClr val="F6A21D"/>
      </a:accent1>
      <a:accent2>
        <a:srgbClr val="D8D8D8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430</TotalTime>
  <Words>448</Words>
  <Application>Microsoft Office PowerPoint</Application>
  <PresentationFormat>Widescreen</PresentationFormat>
  <Paragraphs>62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MT</vt:lpstr>
      <vt:lpstr>Parcel</vt:lpstr>
      <vt:lpstr>Grades vs. Growth: Rethinking What Success Means for Students and Parents</vt:lpstr>
      <vt:lpstr>INTRODUCTION</vt:lpstr>
      <vt:lpstr>Grades or Growth: What Truly Defines Success?</vt:lpstr>
      <vt:lpstr>why parents think grades lead to success</vt:lpstr>
      <vt:lpstr>why society still believes in the power of grades</vt:lpstr>
      <vt:lpstr>What Today’s Students Think About Their Education</vt:lpstr>
      <vt:lpstr>Students’ Goals vs. Parental Expectations</vt:lpstr>
      <vt:lpstr>Jack Ma’s Story: Growth Beyond Grades and Failures</vt:lpstr>
      <vt:lpstr>Summary: Learning and Growing Always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Rasik Rahman</dc:creator>
  <cp:lastModifiedBy>Rasik Rahman</cp:lastModifiedBy>
  <cp:revision>12</cp:revision>
  <cp:lastPrinted>2025-08-02T14:30:39Z</cp:lastPrinted>
  <dcterms:created xsi:type="dcterms:W3CDTF">2025-08-02T05:21:50Z</dcterms:created>
  <dcterms:modified xsi:type="dcterms:W3CDTF">2025-08-03T14:50:27Z</dcterms:modified>
</cp:coreProperties>
</file>

<file path=docProps/thumbnail.jpeg>
</file>